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44" r:id="rId3"/>
    <p:sldId id="407" r:id="rId4"/>
    <p:sldId id="385" r:id="rId5"/>
    <p:sldId id="386" r:id="rId6"/>
    <p:sldId id="382" r:id="rId7"/>
    <p:sldId id="387" r:id="rId8"/>
    <p:sldId id="383" r:id="rId9"/>
    <p:sldId id="384" r:id="rId10"/>
    <p:sldId id="413" r:id="rId11"/>
    <p:sldId id="411" r:id="rId12"/>
    <p:sldId id="412" r:id="rId13"/>
    <p:sldId id="296" r:id="rId14"/>
  </p:sldIdLst>
  <p:sldSz cx="9144000" cy="6858000" type="screen4x3"/>
  <p:notesSz cx="6858000" cy="9144000"/>
  <p:custDataLst>
    <p:tags r:id="rId16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00"/>
    <a:srgbClr val="FF6600"/>
    <a:srgbClr val="4E3502"/>
    <a:srgbClr val="750901"/>
    <a:srgbClr val="4E3802"/>
    <a:srgbClr val="4A1606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90" autoAdjust="0"/>
    <p:restoredTop sz="66915" autoAdjust="0"/>
  </p:normalViewPr>
  <p:slideViewPr>
    <p:cSldViewPr snapToGrid="0" snapToObjects="1"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491FC-BE04-4C45-BE8E-D7E91D8A62F7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B2CD-66DC-4D94-B6E4-1EC35C4AEE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42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EB2CD-66DC-4D94-B6E4-1EC35C4AEE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0589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EB2CD-66DC-4D94-B6E4-1EC35C4AEEA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9666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EB2CD-66DC-4D94-B6E4-1EC35C4AEEA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966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EB2CD-66DC-4D94-B6E4-1EC35C4AEEA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EB2CD-66DC-4D94-B6E4-1EC35C4AEEA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0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1893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285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12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96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264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840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3566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05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161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271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38F1-14D8-7646-B929-2E92BC275904}" type="datetimeFigureOut">
              <a:rPr kumimoji="1" lang="zh-CN" altLang="en-US" smtClean="0"/>
              <a:pPr/>
              <a:t>2019/9/25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1427-B214-2245-B3C9-9D11B6ED17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97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04684"/>
            <a:ext cx="9144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爱洋葱双语阅读教学服务平台</a:t>
            </a:r>
            <a:endParaRPr lang="en-US" altLang="zh-CN" sz="4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学生使用说明</a:t>
            </a:r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外研社通识阅读部</a:t>
            </a:r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2019.9.25</a:t>
            </a:r>
            <a:endParaRPr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8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4325" y="182881"/>
            <a:ext cx="740664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从网站领取图书后，怎么在手机客户端阅读？</a:t>
            </a:r>
            <a:endParaRPr lang="en-US" altLang="zh-CN" sz="2000" dirty="0" smtClean="0"/>
          </a:p>
          <a:p>
            <a:r>
              <a:rPr lang="zh-CN" altLang="en-US" dirty="0" smtClean="0"/>
              <a:t>登录账号。</a:t>
            </a:r>
            <a:r>
              <a:rPr lang="zh-CN" altLang="zh-CN" dirty="0" smtClean="0"/>
              <a:t>来到书架，点击左上角</a:t>
            </a:r>
            <a:r>
              <a:rPr lang="zh-CN" altLang="zh-CN" b="1" dirty="0" smtClean="0">
                <a:solidFill>
                  <a:srgbClr val="FF0000"/>
                </a:solidFill>
              </a:rPr>
              <a:t>云朵</a:t>
            </a:r>
            <a:r>
              <a:rPr lang="zh-CN" altLang="zh-CN" dirty="0" smtClean="0"/>
              <a:t>图标，来到云书架，搜索您想找回的图书，下载后即可阅读。</a:t>
            </a:r>
            <a:r>
              <a:rPr lang="zh-CN" altLang="en-US" dirty="0" smtClean="0"/>
              <a:t>书多的话，加载可能会有点慢，请耐心等待。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相约星期二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这本书只开放给浙大，务必从云书架下载阅读，从我的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我的图书栏目点进去无阅读按钮。</a:t>
            </a:r>
            <a:endParaRPr lang="zh-CN" altLang="zh-CN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5101" y="1660209"/>
            <a:ext cx="2965863" cy="435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7205" y="1660210"/>
            <a:ext cx="3096938" cy="232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>
            <a:off x="1495313" y="2054711"/>
            <a:ext cx="3929789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6465" y="2713727"/>
            <a:ext cx="717514" cy="94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21853" y="3638847"/>
            <a:ext cx="1592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相约星期二</a:t>
            </a:r>
            <a:endParaRPr lang="zh-CN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7957" y="3983825"/>
            <a:ext cx="3096938" cy="203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duchunxiao\产品工作-------\iyangcong\外包\设计稿\设计稿\v2.0\设计稿\网站\网站切图\班级学生\生词本\android-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6555" y="1196776"/>
            <a:ext cx="1170218" cy="1170218"/>
          </a:xfrm>
          <a:prstGeom prst="rect">
            <a:avLst/>
          </a:prstGeom>
          <a:noFill/>
        </p:spPr>
      </p:pic>
      <p:pic>
        <p:nvPicPr>
          <p:cNvPr id="7" name="Picture 5" descr="E:\duchunxiao\产品工作-------\iyangcong\外包\设计稿\设计稿\v2.0\设计稿\网站\网站切图\班级学生\生词本\io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4400" y="1243124"/>
            <a:ext cx="1123870" cy="112387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83088" y="544185"/>
            <a:ext cx="2453765" cy="292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2625" y="304447"/>
            <a:ext cx="517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客户端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6374695" y="17485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扫二维，下载客户端</a:t>
            </a:r>
            <a:endParaRPr lang="zh-CN" altLang="en-US" dirty="0"/>
          </a:p>
        </p:txBody>
      </p:sp>
      <p:sp>
        <p:nvSpPr>
          <p:cNvPr id="8" name="object 3"/>
          <p:cNvSpPr txBox="1"/>
          <p:nvPr/>
        </p:nvSpPr>
        <p:spPr>
          <a:xfrm>
            <a:off x="348343" y="2982683"/>
            <a:ext cx="17128432" cy="2991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dirty="0" smtClean="0">
                <a:latin typeface="Trebuchet MS"/>
                <a:cs typeface="Trebuchet MS"/>
              </a:rPr>
              <a:t>支持设备：安卓手机、苹果手机、</a:t>
            </a:r>
            <a:r>
              <a:rPr lang="en-US" altLang="zh-CN" dirty="0" err="1" smtClean="0">
                <a:latin typeface="Trebuchet MS"/>
                <a:cs typeface="Trebuchet MS"/>
              </a:rPr>
              <a:t>iPad</a:t>
            </a:r>
            <a:endParaRPr lang="en-US" altLang="zh-CN" dirty="0" smtClean="0">
              <a:latin typeface="Trebuchet MS"/>
              <a:cs typeface="Trebuchet MS"/>
            </a:endParaRPr>
          </a:p>
          <a:p>
            <a:pPr marL="1270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dirty="0" smtClean="0">
                <a:latin typeface="Trebuchet MS"/>
                <a:cs typeface="Trebuchet MS"/>
              </a:rPr>
              <a:t>安卓客户端可从应用宝、四大手机应用市场（华为、</a:t>
            </a:r>
            <a:r>
              <a:rPr lang="en-US" altLang="zh-CN" dirty="0" smtClean="0">
                <a:latin typeface="Trebuchet MS"/>
                <a:cs typeface="Trebuchet MS"/>
              </a:rPr>
              <a:t>OPPO</a:t>
            </a:r>
            <a:r>
              <a:rPr lang="zh-CN" altLang="en-US" dirty="0" smtClean="0">
                <a:latin typeface="Trebuchet MS"/>
                <a:cs typeface="Trebuchet MS"/>
              </a:rPr>
              <a:t>、</a:t>
            </a:r>
            <a:r>
              <a:rPr lang="en-US" altLang="zh-CN" dirty="0" smtClean="0">
                <a:latin typeface="Trebuchet MS"/>
                <a:cs typeface="Trebuchet MS"/>
              </a:rPr>
              <a:t>vivo</a:t>
            </a:r>
            <a:r>
              <a:rPr lang="zh-CN" altLang="en-US" dirty="0" smtClean="0">
                <a:latin typeface="Trebuchet MS"/>
                <a:cs typeface="Trebuchet MS"/>
              </a:rPr>
              <a:t>和小米）下载，</a:t>
            </a:r>
            <a:endParaRPr lang="en-US" altLang="zh-CN" dirty="0" smtClean="0">
              <a:latin typeface="Trebuchet MS"/>
              <a:cs typeface="Trebuchet MS"/>
            </a:endParaRPr>
          </a:p>
          <a:p>
            <a:pPr marL="12700">
              <a:lnSpc>
                <a:spcPct val="180000"/>
              </a:lnSpc>
            </a:pPr>
            <a:r>
              <a:rPr lang="zh-CN" altLang="en-US" dirty="0" smtClean="0">
                <a:latin typeface="Trebuchet MS"/>
                <a:cs typeface="Trebuchet MS"/>
              </a:rPr>
              <a:t>其他应用市场可能找不到，即使找到，也不是官方版本，请用官方版本。</a:t>
            </a:r>
            <a:endParaRPr lang="en-US" altLang="zh-CN" dirty="0" smtClean="0">
              <a:latin typeface="Trebuchet MS"/>
              <a:cs typeface="Trebuchet MS"/>
            </a:endParaRPr>
          </a:p>
          <a:p>
            <a:pPr marL="1270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dirty="0" smtClean="0">
                <a:latin typeface="Trebuchet MS"/>
                <a:cs typeface="Trebuchet MS"/>
              </a:rPr>
              <a:t>支持在线、离线阅读和查词。</a:t>
            </a:r>
            <a:endParaRPr lang="en-US" altLang="zh-CN" dirty="0" smtClean="0">
              <a:latin typeface="Trebuchet MS"/>
              <a:cs typeface="Trebuchet MS"/>
            </a:endParaRPr>
          </a:p>
          <a:p>
            <a:pPr marL="1270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dirty="0" smtClean="0">
                <a:latin typeface="Trebuchet MS"/>
                <a:cs typeface="Trebuchet MS"/>
              </a:rPr>
              <a:t>部分手机型号存在兼容性问题，遇到图书解压失败、闪退等问题，可尝试重装，并在</a:t>
            </a:r>
            <a:endParaRPr lang="en-US" altLang="zh-CN" dirty="0" smtClean="0">
              <a:latin typeface="Trebuchet MS"/>
              <a:cs typeface="Trebuchet MS"/>
            </a:endParaRPr>
          </a:p>
          <a:p>
            <a:pPr marL="12700">
              <a:lnSpc>
                <a:spcPct val="180000"/>
              </a:lnSpc>
            </a:pPr>
            <a:r>
              <a:rPr lang="zh-CN" altLang="en-US" dirty="0" smtClean="0">
                <a:latin typeface="Trebuchet MS"/>
                <a:cs typeface="Trebuchet MS"/>
              </a:rPr>
              <a:t>客户端</a:t>
            </a:r>
            <a:r>
              <a:rPr lang="en-US" altLang="zh-CN" dirty="0" smtClean="0">
                <a:latin typeface="Trebuchet MS"/>
                <a:cs typeface="Trebuchet MS"/>
              </a:rPr>
              <a:t>-</a:t>
            </a:r>
            <a:r>
              <a:rPr lang="zh-CN" altLang="en-US" dirty="0" smtClean="0">
                <a:latin typeface="Trebuchet MS"/>
                <a:cs typeface="Trebuchet MS"/>
              </a:rPr>
              <a:t>意见反馈处提交问题，可获赠图书兑换码。</a:t>
            </a:r>
            <a:endParaRPr lang="en-US" altLang="zh-CN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78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86198" y="363678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答疑解惑</a:t>
            </a:r>
          </a:p>
        </p:txBody>
      </p:sp>
      <p:sp>
        <p:nvSpPr>
          <p:cNvPr id="8" name="矩形 7"/>
          <p:cNvSpPr/>
          <p:nvPr/>
        </p:nvSpPr>
        <p:spPr>
          <a:xfrm>
            <a:off x="3616809" y="1489562"/>
            <a:ext cx="38850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浙大爱洋葱阅读群</a:t>
            </a:r>
            <a:endParaRPr lang="en-US" altLang="zh-CN" dirty="0" smtClean="0"/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QQ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群  </a:t>
            </a:r>
            <a:r>
              <a:rPr lang="en-US" altLang="zh-CN" sz="2000" dirty="0" smtClean="0"/>
              <a:t>471759049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请加群，直接抛出问题，务必附上学号、姓名，以加快处理速度。</a:t>
            </a:r>
            <a:endParaRPr lang="en-US" altLang="zh-CN" dirty="0" smtClean="0"/>
          </a:p>
          <a:p>
            <a:r>
              <a:rPr lang="zh-CN" altLang="en-US" dirty="0" smtClean="0"/>
              <a:t>答疑时间：工作日</a:t>
            </a:r>
            <a:r>
              <a:rPr lang="en-US" altLang="zh-CN" dirty="0" smtClean="0"/>
              <a:t>8</a:t>
            </a:r>
            <a:r>
              <a:rPr lang="zh-CN" altLang="en-US" dirty="0" smtClean="0"/>
              <a:t>点</a:t>
            </a:r>
            <a:r>
              <a:rPr lang="en-US" altLang="zh-CN" dirty="0" smtClean="0"/>
              <a:t>-17</a:t>
            </a:r>
            <a:r>
              <a:rPr lang="zh-CN" altLang="en-US" dirty="0" smtClean="0"/>
              <a:t>点。</a:t>
            </a:r>
            <a:endParaRPr lang="en-US" altLang="zh-CN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8064" y="1046854"/>
            <a:ext cx="2057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168" y="230135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tx2">
                    <a:lumMod val="50000"/>
                  </a:schemeClr>
                </a:solidFill>
              </a:rPr>
              <a:t>阅读愉快，收获多多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</a:rPr>
              <a:t>！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1763713" y="1412875"/>
            <a:ext cx="3187700" cy="2570163"/>
          </a:xfrm>
        </p:spPr>
        <p:txBody>
          <a:bodyPr>
            <a:normAutofit/>
          </a:bodyPr>
          <a:lstStyle/>
          <a:p>
            <a:pPr marL="571500" indent="-571500">
              <a:buFontTx/>
              <a:buAutoNum type="ea1JpnChsDbPeriod"/>
            </a:pPr>
            <a:r>
              <a:rPr lang="zh-CN" altLang="en-US" b="1" dirty="0" smtClean="0">
                <a:ea typeface="宋体" pitchFamily="2" charset="-122"/>
              </a:rPr>
              <a:t>账号激活</a:t>
            </a:r>
            <a:endParaRPr lang="en-US" altLang="zh-CN" b="1" dirty="0" smtClean="0">
              <a:ea typeface="宋体" pitchFamily="2" charset="-122"/>
            </a:endParaRPr>
          </a:p>
          <a:p>
            <a:pPr marL="571500" indent="-571500">
              <a:buFontTx/>
              <a:buAutoNum type="ea1JpnChsDbPeriod"/>
            </a:pPr>
            <a:r>
              <a:rPr lang="zh-CN" altLang="en-US" dirty="0" smtClean="0">
                <a:ea typeface="宋体" pitchFamily="2" charset="-122"/>
              </a:rPr>
              <a:t>图书领取</a:t>
            </a:r>
            <a:endParaRPr lang="en-US" altLang="zh-CN" sz="3200" dirty="0" smtClean="0">
              <a:ea typeface="宋体" pitchFamily="2" charset="-122"/>
            </a:endParaRPr>
          </a:p>
          <a:p>
            <a:pPr marL="571500" indent="-571500">
              <a:buNone/>
            </a:pPr>
            <a:endParaRPr lang="en-US" altLang="zh-CN" sz="3200" dirty="0" smtClean="0"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57825" y="1196975"/>
            <a:ext cx="2786063" cy="2786063"/>
          </a:xfrm>
          <a:prstGeom prst="ellipse">
            <a:avLst/>
          </a:prstGeom>
          <a:noFill/>
          <a:ln w="63500" cap="sq" cmpd="sng">
            <a:solidFill>
              <a:srgbClr val="F0830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2788" y="2297113"/>
            <a:ext cx="221456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585858"/>
                </a:solidFill>
                <a:latin typeface="Arial" charset="0"/>
                <a:cs typeface="+mn-ea"/>
                <a:sym typeface="+mn-lt"/>
              </a:rPr>
              <a:t>CONTENTS</a:t>
            </a:r>
            <a:endParaRPr lang="zh-CN" altLang="en-US" sz="2800" b="1" dirty="0">
              <a:solidFill>
                <a:srgbClr val="585858"/>
              </a:solidFill>
              <a:latin typeface="Arial" charset="0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51500" y="1412875"/>
            <a:ext cx="2357438" cy="2357438"/>
          </a:xfrm>
          <a:prstGeom prst="ellipse">
            <a:avLst/>
          </a:prstGeom>
          <a:noFill/>
          <a:ln w="63500">
            <a:solidFill>
              <a:srgbClr val="F0830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60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重要提示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301675" y="1237129"/>
            <a:ext cx="6583679" cy="47548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未激活的学生，必须到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http://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edu.iyangcong.com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网站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验证信息激活！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请使用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Chrome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、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Firefox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、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Edge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、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Safari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浏览器激活和登录。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如有使用问题，请加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QQ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群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471759049</a:t>
            </a:r>
            <a:r>
              <a:rPr lang="zh-CN" altLang="en-US" sz="3600" dirty="0" smtClean="0">
                <a:solidFill>
                  <a:srgbClr val="FF0000"/>
                </a:solidFill>
              </a:rPr>
              <a:t>咨询。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algn="ctr"/>
            <a:endParaRPr lang="en-US" altLang="zh-CN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292301"/>
            <a:ext cx="7391400" cy="563562"/>
          </a:xfrm>
        </p:spPr>
        <p:txBody>
          <a:bodyPr>
            <a:norm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账号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激活流程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855863"/>
            <a:ext cx="786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1. </a:t>
            </a:r>
            <a:r>
              <a:rPr lang="zh-CN" altLang="en-US" b="1" dirty="0" smtClean="0"/>
              <a:t>打开浏览器，在地址栏输入</a:t>
            </a:r>
            <a:r>
              <a:rPr lang="en-US" altLang="zh-CN" b="1" dirty="0" smtClean="0">
                <a:solidFill>
                  <a:srgbClr val="FF0000"/>
                </a:solidFill>
              </a:rPr>
              <a:t>http://edu.iyangcong.com</a:t>
            </a:r>
            <a:r>
              <a:rPr lang="zh-CN" altLang="en-US" b="1" dirty="0" smtClean="0"/>
              <a:t>。点击右上角的“激活”。</a:t>
            </a:r>
            <a:endParaRPr lang="zh-CN" altLang="zh-CN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02194"/>
            <a:ext cx="7391399" cy="43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0344" y="43032"/>
            <a:ext cx="285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7767021" y="1947134"/>
            <a:ext cx="1194099" cy="225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6836" y="344245"/>
            <a:ext cx="78647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2. </a:t>
            </a:r>
            <a:r>
              <a:rPr lang="zh-CN" altLang="en-US" b="1" dirty="0" smtClean="0"/>
              <a:t>输入学校</a:t>
            </a:r>
            <a:r>
              <a:rPr lang="zh-CN" altLang="en-US" b="1" dirty="0" smtClean="0"/>
              <a:t>（浙江大学）</a:t>
            </a:r>
            <a:r>
              <a:rPr lang="zh-CN" altLang="en-US" b="1" dirty="0" smtClean="0"/>
              <a:t>、学号、姓名和激活码。</a:t>
            </a:r>
            <a:endParaRPr lang="en-US" altLang="zh-CN" b="1" dirty="0" smtClean="0"/>
          </a:p>
          <a:p>
            <a:pPr lvl="0"/>
            <a:r>
              <a:rPr lang="zh-CN" altLang="en-US" sz="1600" dirty="0" smtClean="0"/>
              <a:t>小贴士：输入校名时，不用输全，输入前几个字后，会出现下拉框，点击下拉框中的校名，完成输入。若不出现下拉框，请更换浏览器。手机浏览器可能存在兼容问题，建议在电脑上激活账号。</a:t>
            </a:r>
            <a:endParaRPr lang="zh-CN" altLang="zh-C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76836" y="1452241"/>
            <a:ext cx="76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激活码是</a:t>
            </a:r>
            <a:r>
              <a:rPr lang="en-US" altLang="zh-CN" b="1" dirty="0" smtClean="0">
                <a:solidFill>
                  <a:srgbClr val="FF0000"/>
                </a:solidFill>
              </a:rPr>
              <a:t>666888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8992" y="1821573"/>
            <a:ext cx="7438047" cy="414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1111250"/>
            <a:ext cx="786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3. </a:t>
            </a:r>
            <a:r>
              <a:rPr lang="zh-CN" altLang="en-US" b="1" dirty="0" smtClean="0"/>
              <a:t>输入手机号或邮箱、验证码，设置昵称和密码，完成激活。</a:t>
            </a:r>
            <a:endParaRPr lang="zh-CN" altLang="zh-CN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7880" y="1562670"/>
            <a:ext cx="7047258" cy="367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7880" y="5529431"/>
            <a:ext cx="70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手机号或邮箱即为登录账号！！！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1763713" y="1412875"/>
            <a:ext cx="3187700" cy="2570163"/>
          </a:xfrm>
        </p:spPr>
        <p:txBody>
          <a:bodyPr>
            <a:normAutofit/>
          </a:bodyPr>
          <a:lstStyle/>
          <a:p>
            <a:pPr marL="571500" indent="-571500">
              <a:buFontTx/>
              <a:buAutoNum type="ea1JpnChsDbPeriod"/>
            </a:pPr>
            <a:r>
              <a:rPr lang="zh-CN" altLang="en-US" dirty="0" smtClean="0">
                <a:ea typeface="宋体" pitchFamily="2" charset="-122"/>
              </a:rPr>
              <a:t>账号激活</a:t>
            </a:r>
            <a:endParaRPr lang="en-US" altLang="zh-CN" dirty="0" smtClean="0">
              <a:ea typeface="宋体" pitchFamily="2" charset="-122"/>
            </a:endParaRPr>
          </a:p>
          <a:p>
            <a:pPr marL="571500" indent="-571500">
              <a:buFontTx/>
              <a:buAutoNum type="ea1JpnChsDbPeriod"/>
            </a:pPr>
            <a:r>
              <a:rPr lang="zh-CN" altLang="en-US" b="1" dirty="0" smtClean="0">
                <a:ea typeface="宋体" pitchFamily="2" charset="-122"/>
              </a:rPr>
              <a:t>图书领取</a:t>
            </a:r>
            <a:endParaRPr lang="en-US" altLang="zh-CN" sz="3200" b="1" dirty="0" smtClean="0"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57825" y="1196975"/>
            <a:ext cx="2786063" cy="2786063"/>
          </a:xfrm>
          <a:prstGeom prst="ellipse">
            <a:avLst/>
          </a:prstGeom>
          <a:noFill/>
          <a:ln w="63500" cap="sq" cmpd="sng">
            <a:solidFill>
              <a:srgbClr val="F0830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2788" y="2297113"/>
            <a:ext cx="221456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585858"/>
                </a:solidFill>
                <a:latin typeface="Arial" charset="0"/>
                <a:cs typeface="+mn-ea"/>
                <a:sym typeface="+mn-lt"/>
              </a:rPr>
              <a:t>CONTENTS</a:t>
            </a:r>
            <a:endParaRPr lang="zh-CN" altLang="en-US" sz="2800" b="1" dirty="0">
              <a:solidFill>
                <a:srgbClr val="585858"/>
              </a:solidFill>
              <a:latin typeface="Arial" charset="0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51500" y="1412875"/>
            <a:ext cx="2357438" cy="2357438"/>
          </a:xfrm>
          <a:prstGeom prst="ellipse">
            <a:avLst/>
          </a:prstGeom>
          <a:noFill/>
          <a:ln w="63500">
            <a:solidFill>
              <a:srgbClr val="F0830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60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547688"/>
            <a:ext cx="7391400" cy="563562"/>
          </a:xfrm>
        </p:spPr>
        <p:txBody>
          <a:bodyPr>
            <a:norm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图书领取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1111250"/>
            <a:ext cx="786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1.  </a:t>
            </a:r>
            <a:r>
              <a:rPr lang="zh-CN" altLang="en-US" b="1" dirty="0" smtClean="0"/>
              <a:t>登录爱洋葱双语阅读教学服务平台。</a:t>
            </a:r>
            <a:endParaRPr lang="zh-CN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1031563" y="5531214"/>
            <a:ext cx="69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注意网址</a:t>
            </a:r>
            <a:r>
              <a:rPr lang="zh-CN" altLang="en-US" b="1" dirty="0" smtClean="0"/>
              <a:t>是</a:t>
            </a:r>
            <a:r>
              <a:rPr lang="en-US" altLang="zh-CN" b="1" dirty="0" smtClean="0"/>
              <a:t>http://</a:t>
            </a:r>
            <a:r>
              <a:rPr lang="en-US" altLang="zh-CN" b="1" dirty="0" smtClean="0">
                <a:solidFill>
                  <a:srgbClr val="FF0000"/>
                </a:solidFill>
              </a:rPr>
              <a:t>edu.iyangcong.com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iyangcong.com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385" y="1469824"/>
            <a:ext cx="6608338" cy="394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494484"/>
            <a:ext cx="786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2.  </a:t>
            </a:r>
            <a:r>
              <a:rPr lang="zh-CN" altLang="en-US" b="1" dirty="0" smtClean="0"/>
              <a:t>点击导航栏的“班级”，进到班级栏目。</a:t>
            </a:r>
            <a:endParaRPr lang="zh-CN" altLang="zh-C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1563" y="1012354"/>
            <a:ext cx="5570888" cy="420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035501" y="3875012"/>
            <a:ext cx="1968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先领取，再阅读。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若不领取，从网站其他地方找到该书，得付费！！！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581836" y="4582758"/>
            <a:ext cx="4260028" cy="32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59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61"/>
  <p:tag name="MH_SECTIONID" val="362,363,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517</Words>
  <Application>Microsoft Office PowerPoint</Application>
  <PresentationFormat>全屏显示(4:3)</PresentationFormat>
  <Paragraphs>54</Paragraphs>
  <Slides>13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重要提示</vt:lpstr>
      <vt:lpstr>账号激活流程</vt:lpstr>
      <vt:lpstr>幻灯片 5</vt:lpstr>
      <vt:lpstr>幻灯片 6</vt:lpstr>
      <vt:lpstr>幻灯片 7</vt:lpstr>
      <vt:lpstr>图书领取</vt:lpstr>
      <vt:lpstr>幻灯片 9</vt:lpstr>
      <vt:lpstr>幻灯片 10</vt:lpstr>
      <vt:lpstr>幻灯片 11</vt:lpstr>
      <vt:lpstr>幻灯片 12</vt:lpstr>
      <vt:lpstr>阅读愉快，收获多多！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</cp:lastModifiedBy>
  <cp:revision>524</cp:revision>
  <dcterms:created xsi:type="dcterms:W3CDTF">2013-04-18T22:41:00Z</dcterms:created>
  <dcterms:modified xsi:type="dcterms:W3CDTF">2019-09-25T00:49:39Z</dcterms:modified>
</cp:coreProperties>
</file>